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630" r:id="rId22"/>
    <p:sldId id="497" r:id="rId23"/>
    <p:sldId id="624" r:id="rId24"/>
    <p:sldId id="508" r:id="rId25"/>
    <p:sldId id="498" r:id="rId26"/>
    <p:sldId id="606" r:id="rId27"/>
    <p:sldId id="607" r:id="rId28"/>
    <p:sldId id="609" r:id="rId29"/>
    <p:sldId id="480" r:id="rId30"/>
    <p:sldId id="610" r:id="rId31"/>
    <p:sldId id="625" r:id="rId32"/>
    <p:sldId id="495" r:id="rId33"/>
    <p:sldId id="384" r:id="rId34"/>
    <p:sldId id="621" r:id="rId35"/>
    <p:sldId id="516" r:id="rId36"/>
    <p:sldId id="517" r:id="rId37"/>
    <p:sldId id="518" r:id="rId38"/>
    <p:sldId id="631" r:id="rId39"/>
    <p:sldId id="586" r:id="rId40"/>
    <p:sldId id="520" r:id="rId41"/>
    <p:sldId id="623" r:id="rId42"/>
    <p:sldId id="626" r:id="rId43"/>
    <p:sldId id="627" r:id="rId44"/>
    <p:sldId id="506" r:id="rId45"/>
    <p:sldId id="628" r:id="rId46"/>
    <p:sldId id="629" r:id="rId47"/>
    <p:sldId id="63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2CF1A1E-974C-4AD2-B5D9-5183BA2096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847BB3D5-95C2-4349-9255-2A3407547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7406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290E5827-CF32-41EF-91C2-197998543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34F10-64F4-4C94-B329-FEA04622F1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944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image" Target="../media/image580.png"/><Relationship Id="rId63" Type="http://schemas.openxmlformats.org/officeDocument/2006/relationships/slide" Target="slide11.xml"/><Relationship Id="rId68" Type="http://schemas.openxmlformats.org/officeDocument/2006/relationships/slide" Target="slide31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image" Target="../media/image45.svg"/><Relationship Id="rId58" Type="http://schemas.openxmlformats.org/officeDocument/2006/relationships/slide" Target="slide40.xml"/><Relationship Id="rId74" Type="http://schemas.openxmlformats.org/officeDocument/2006/relationships/slide" Target="slide34.xml"/><Relationship Id="rId79" Type="http://schemas.openxmlformats.org/officeDocument/2006/relationships/slide" Target="slide41.xml"/><Relationship Id="rId5" Type="http://schemas.openxmlformats.org/officeDocument/2006/relationships/tags" Target="../tags/tag5.xml"/><Relationship Id="rId61" Type="http://schemas.openxmlformats.org/officeDocument/2006/relationships/slide" Target="slide10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12.xml"/><Relationship Id="rId48" Type="http://schemas.openxmlformats.org/officeDocument/2006/relationships/image" Target="../media/image40.png"/><Relationship Id="rId56" Type="http://schemas.openxmlformats.org/officeDocument/2006/relationships/slide" Target="slide29.xml"/><Relationship Id="rId64" Type="http://schemas.openxmlformats.org/officeDocument/2006/relationships/slide" Target="slide12.xml"/><Relationship Id="rId69" Type="http://schemas.openxmlformats.org/officeDocument/2006/relationships/slide" Target="slide17.xml"/><Relationship Id="rId77" Type="http://schemas.openxmlformats.org/officeDocument/2006/relationships/slide" Target="slide39.xml"/><Relationship Id="rId8" Type="http://schemas.openxmlformats.org/officeDocument/2006/relationships/tags" Target="../tags/tag8.xml"/><Relationship Id="rId51" Type="http://schemas.openxmlformats.org/officeDocument/2006/relationships/image" Target="../media/image43.svg"/><Relationship Id="rId72" Type="http://schemas.openxmlformats.org/officeDocument/2006/relationships/slide" Target="slide35.xml"/><Relationship Id="rId80" Type="http://schemas.openxmlformats.org/officeDocument/2006/relationships/slide" Target="slide4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39.png"/><Relationship Id="rId59" Type="http://schemas.openxmlformats.org/officeDocument/2006/relationships/slide" Target="slide8.xml"/><Relationship Id="rId67" Type="http://schemas.openxmlformats.org/officeDocument/2006/relationships/slide" Target="slide30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slide" Target="slide27.xml"/><Relationship Id="rId62" Type="http://schemas.openxmlformats.org/officeDocument/2006/relationships/slide" Target="slide44.xml"/><Relationship Id="rId70" Type="http://schemas.openxmlformats.org/officeDocument/2006/relationships/slide" Target="slide18.xml"/><Relationship Id="rId75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41.svg"/><Relationship Id="rId57" Type="http://schemas.openxmlformats.org/officeDocument/2006/relationships/slide" Target="slide5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1.xml"/><Relationship Id="rId52" Type="http://schemas.openxmlformats.org/officeDocument/2006/relationships/image" Target="../media/image44.png"/><Relationship Id="rId60" Type="http://schemas.openxmlformats.org/officeDocument/2006/relationships/slide" Target="slide9.xml"/><Relationship Id="rId65" Type="http://schemas.openxmlformats.org/officeDocument/2006/relationships/slide" Target="slide13.xml"/><Relationship Id="rId73" Type="http://schemas.openxmlformats.org/officeDocument/2006/relationships/slide" Target="slide33.xml"/><Relationship Id="rId78" Type="http://schemas.openxmlformats.org/officeDocument/2006/relationships/slide" Target="slide16.xml"/><Relationship Id="rId81" Type="http://schemas.openxmlformats.org/officeDocument/2006/relationships/slide" Target="slide4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image" Target="../media/image42.png"/><Relationship Id="rId55" Type="http://schemas.openxmlformats.org/officeDocument/2006/relationships/slide" Target="slide28.xml"/><Relationship Id="rId76" Type="http://schemas.openxmlformats.org/officeDocument/2006/relationships/slide" Target="slide37.xml"/><Relationship Id="rId7" Type="http://schemas.openxmlformats.org/officeDocument/2006/relationships/tags" Target="../tags/tag7.xml"/><Relationship Id="rId71" Type="http://schemas.openxmlformats.org/officeDocument/2006/relationships/slide" Target="slide19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image" Target="../media/image38.png"/><Relationship Id="rId66" Type="http://schemas.openxmlformats.org/officeDocument/2006/relationships/slide" Target="slide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071DD-4B79-47A7-BCDE-94F56918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181100"/>
            <a:ext cx="7284465" cy="41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B07B2-44A4-4123-8C3B-891ACB07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976276"/>
            <a:ext cx="5935154" cy="39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Model Interpretability?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423CCB1-9987-4B23-A7B2-6E0184CD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465" y="1349357"/>
            <a:ext cx="3240509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b="1" dirty="0"/>
              <a:t>Model interpretability:</a:t>
            </a:r>
          </a:p>
          <a:p>
            <a:pPr lvl="1"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“the degree to which a human can understand the cause of a decision” (Miller, 2017)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The higher the interpretability, the easier it is for someone to comprehend why a decision has been made </a:t>
            </a:r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C5DEDC-7C85-4951-AE8D-7D96DA4E33DE}"/>
              </a:ext>
            </a:extLst>
          </p:cNvPr>
          <p:cNvCxnSpPr>
            <a:cxnSpLocks/>
          </p:cNvCxnSpPr>
          <p:nvPr/>
        </p:nvCxnSpPr>
        <p:spPr>
          <a:xfrm flipH="1" flipV="1">
            <a:off x="1672390" y="2053689"/>
            <a:ext cx="8021" cy="381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F9ACF4-6C60-4E0E-B6A6-2480A12025A5}"/>
              </a:ext>
            </a:extLst>
          </p:cNvPr>
          <p:cNvCxnSpPr>
            <a:cxnSpLocks/>
          </p:cNvCxnSpPr>
          <p:nvPr/>
        </p:nvCxnSpPr>
        <p:spPr>
          <a:xfrm>
            <a:off x="1680411" y="5847347"/>
            <a:ext cx="6533147" cy="16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9002D3-544B-4D72-A08E-C55BEE98392A}"/>
              </a:ext>
            </a:extLst>
          </p:cNvPr>
          <p:cNvSpPr txBox="1"/>
          <p:nvPr/>
        </p:nvSpPr>
        <p:spPr>
          <a:xfrm>
            <a:off x="4435433" y="6133917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E0B88-73D2-4ADA-8F84-F57980207FB8}"/>
              </a:ext>
            </a:extLst>
          </p:cNvPr>
          <p:cNvSpPr txBox="1"/>
          <p:nvPr/>
        </p:nvSpPr>
        <p:spPr>
          <a:xfrm>
            <a:off x="29602" y="355697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Interpretability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C7B3D-F31B-4096-8B62-B8EE5FD4A5EA}"/>
              </a:ext>
            </a:extLst>
          </p:cNvPr>
          <p:cNvSpPr txBox="1"/>
          <p:nvPr/>
        </p:nvSpPr>
        <p:spPr>
          <a:xfrm>
            <a:off x="6651251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accurate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037CF-2ED0-444D-977F-B675500A4F2E}"/>
              </a:ext>
            </a:extLst>
          </p:cNvPr>
          <p:cNvSpPr txBox="1"/>
          <p:nvPr/>
        </p:nvSpPr>
        <p:spPr>
          <a:xfrm>
            <a:off x="2460094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accurate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78E84-CCEF-4831-B765-F976A016AFD6}"/>
              </a:ext>
            </a:extLst>
          </p:cNvPr>
          <p:cNvSpPr txBox="1"/>
          <p:nvPr/>
        </p:nvSpPr>
        <p:spPr>
          <a:xfrm>
            <a:off x="291690" y="5025238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interpretable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79957-9946-49AD-83AD-6DA15CECA0BD}"/>
              </a:ext>
            </a:extLst>
          </p:cNvPr>
          <p:cNvSpPr txBox="1"/>
          <p:nvPr/>
        </p:nvSpPr>
        <p:spPr>
          <a:xfrm>
            <a:off x="291690" y="2359177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interpretable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5A418F-CD83-4582-A114-59ED3405FC2C}"/>
              </a:ext>
            </a:extLst>
          </p:cNvPr>
          <p:cNvSpPr/>
          <p:nvPr/>
        </p:nvSpPr>
        <p:spPr>
          <a:xfrm>
            <a:off x="2127377" y="2176172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71B45-DA9A-448A-83EF-A0BD88A2C964}"/>
              </a:ext>
            </a:extLst>
          </p:cNvPr>
          <p:cNvSpPr txBox="1"/>
          <p:nvPr/>
        </p:nvSpPr>
        <p:spPr>
          <a:xfrm>
            <a:off x="5285875" y="1638190"/>
            <a:ext cx="3016894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High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Linear and 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Easy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Few observations okay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E39C-590A-4148-B223-F7F6FC18CB52}"/>
              </a:ext>
            </a:extLst>
          </p:cNvPr>
          <p:cNvSpPr txBox="1"/>
          <p:nvPr/>
        </p:nvSpPr>
        <p:spPr>
          <a:xfrm>
            <a:off x="5285875" y="2834959"/>
            <a:ext cx="3016894" cy="124649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Low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Non-linear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Need many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Long computation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6DA8E-6700-4957-ABFF-FC31FD442C30}"/>
              </a:ext>
            </a:extLst>
          </p:cNvPr>
          <p:cNvSpPr txBox="1"/>
          <p:nvPr/>
        </p:nvSpPr>
        <p:spPr>
          <a:xfrm>
            <a:off x="2235661" y="1809941"/>
            <a:ext cx="136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Linear regression (OLS)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49BA92-B7D9-4FD9-BC48-7B35D64392CA}"/>
              </a:ext>
            </a:extLst>
          </p:cNvPr>
          <p:cNvSpPr/>
          <p:nvPr/>
        </p:nvSpPr>
        <p:spPr>
          <a:xfrm>
            <a:off x="2693619" y="3020084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D0BA9-591B-4AA6-9F7F-409ECA39C5C6}"/>
              </a:ext>
            </a:extLst>
          </p:cNvPr>
          <p:cNvSpPr txBox="1"/>
          <p:nvPr/>
        </p:nvSpPr>
        <p:spPr>
          <a:xfrm>
            <a:off x="2867191" y="2834959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Decision Trees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FEA47-28CE-45A5-A7BA-1AE45BC6E9E4}"/>
              </a:ext>
            </a:extLst>
          </p:cNvPr>
          <p:cNvSpPr/>
          <p:nvPr/>
        </p:nvSpPr>
        <p:spPr>
          <a:xfrm>
            <a:off x="3592872" y="3879947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D5AF5-EB24-4C07-8398-374009E030B8}"/>
              </a:ext>
            </a:extLst>
          </p:cNvPr>
          <p:cNvSpPr txBox="1"/>
          <p:nvPr/>
        </p:nvSpPr>
        <p:spPr>
          <a:xfrm>
            <a:off x="3766444" y="3694822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Random Forests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05D428-EF25-47DA-986A-C4A03A8D3C10}"/>
              </a:ext>
            </a:extLst>
          </p:cNvPr>
          <p:cNvSpPr/>
          <p:nvPr/>
        </p:nvSpPr>
        <p:spPr>
          <a:xfrm>
            <a:off x="5409763" y="443323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60F4B-AC8F-49E0-9B8A-CB871750C838}"/>
              </a:ext>
            </a:extLst>
          </p:cNvPr>
          <p:cNvSpPr txBox="1"/>
          <p:nvPr/>
        </p:nvSpPr>
        <p:spPr>
          <a:xfrm>
            <a:off x="5583335" y="424810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Neural Networks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305896-F65F-4356-A605-73E19C6E5736}"/>
              </a:ext>
            </a:extLst>
          </p:cNvPr>
          <p:cNvSpPr/>
          <p:nvPr/>
        </p:nvSpPr>
        <p:spPr>
          <a:xfrm>
            <a:off x="6582110" y="523285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6D55D-D68D-43B8-B78F-2CCB344A2724}"/>
              </a:ext>
            </a:extLst>
          </p:cNvPr>
          <p:cNvSpPr txBox="1"/>
          <p:nvPr/>
        </p:nvSpPr>
        <p:spPr>
          <a:xfrm>
            <a:off x="6755682" y="504772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004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" grpId="0" animBg="1"/>
      <p:bldP spid="4" grpId="0"/>
      <p:bldP spid="5" grpId="0" animBg="1"/>
      <p:bldP spid="8" grpId="0"/>
      <p:bldP spid="9" grpId="0" animBg="1"/>
      <p:bldP spid="10" grpId="0"/>
      <p:bldP spid="30" grpId="0" animBg="1"/>
      <p:bldP spid="32" grpId="0"/>
      <p:bldP spid="3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A849A-1E82-435D-9319-A27C4D2E6F0E}"/>
              </a:ext>
            </a:extLst>
          </p:cNvPr>
          <p:cNvSpPr txBox="1"/>
          <p:nvPr/>
        </p:nvSpPr>
        <p:spPr>
          <a:xfrm>
            <a:off x="685800" y="228600"/>
            <a:ext cx="86868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Do We Care About Explainable AI?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7E567-CDEC-4FFB-9F7A-286DDE48845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80583" y="2779391"/>
            <a:ext cx="2453217" cy="3097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85913-E15A-49C7-B67B-469FCE0D5C7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3278" y="2795311"/>
            <a:ext cx="2944604" cy="330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/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22BC46B8-F0FD-4F89-B449-A8014652F47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64660" y="2542291"/>
            <a:ext cx="1321404" cy="1321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AA2120-7BD3-44ED-BE82-87E318C3CE2C}"/>
              </a:ext>
            </a:extLst>
          </p:cNvPr>
          <p:cNvSpPr txBox="1"/>
          <p:nvPr/>
        </p:nvSpPr>
        <p:spPr>
          <a:xfrm>
            <a:off x="676274" y="1050895"/>
            <a:ext cx="8086725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Consequential decisions may need human validation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Explaining the model may help us build better models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Explainable models might engender more trust</a:t>
            </a:r>
          </a:p>
        </p:txBody>
      </p:sp>
      <p:pic>
        <p:nvPicPr>
          <p:cNvPr id="26" name="Graphic 25" descr="Arrow: Clockwise curve outline">
            <a:extLst>
              <a:ext uri="{FF2B5EF4-FFF2-40B4-BE49-F238E27FC236}">
                <a16:creationId xmlns:a16="http://schemas.microsoft.com/office/drawing/2014/main" id="{4EDA08B8-1869-4AFE-84D0-4EF0E40B9D9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92027" y="3363358"/>
            <a:ext cx="914400" cy="1029609"/>
          </a:xfrm>
          <a:prstGeom prst="rect">
            <a:avLst/>
          </a:prstGeom>
        </p:spPr>
      </p:pic>
      <p:pic>
        <p:nvPicPr>
          <p:cNvPr id="46" name="Graphic 45" descr="Arrow: Clockwise curve outline">
            <a:extLst>
              <a:ext uri="{FF2B5EF4-FFF2-40B4-BE49-F238E27FC236}">
                <a16:creationId xmlns:a16="http://schemas.microsoft.com/office/drawing/2014/main" id="{C46915D3-CE47-49B4-A783-195DEBDF9C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10800000">
            <a:off x="6552059" y="3340212"/>
            <a:ext cx="914400" cy="102960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945211-AF9A-4DCA-A2A9-04C99F5A66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299200"/>
            <a:ext cx="11874500" cy="342900"/>
            <a:chOff x="127000" y="6299200"/>
            <a:chExt cx="11874500" cy="342900"/>
          </a:xfrm>
        </p:grpSpPr>
        <p:sp>
          <p:nvSpPr>
            <p:cNvPr id="87" name="TextBox 86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7DBB3FD-5B58-4938-945B-161EF6F4080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299200"/>
              <a:ext cx="1284941" cy="153888"/>
            </a:xfrm>
            <a:prstGeom prst="rect">
              <a:avLst/>
            </a:prstGeom>
            <a:pattFill prst="pct5">
              <a:fgClr>
                <a:srgbClr val="FFFFFF">
                  <a:alpha val="50000"/>
                </a:srgbClr>
              </a:fgClr>
              <a:bgClr>
                <a:srgbClr val="FFFFFF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D9D9D9">
                      <a:alpha val="50000"/>
                    </a:srgbClr>
                  </a:solidFill>
                  <a:latin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8" name="Oval 87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13255B0-1ABF-4F5B-84CD-6B9BB5C2535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238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55" action="ppaction://hlinksldjump" tooltip="514,2,Slide 2,2"/>
              <a:extLst>
                <a:ext uri="{FF2B5EF4-FFF2-40B4-BE49-F238E27FC236}">
                  <a16:creationId xmlns:a16="http://schemas.microsoft.com/office/drawing/2014/main" id="{6D65CB71-BBA7-4F5B-9478-82DFEB7C1F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9227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56" action="ppaction://hlinksldjump" tooltip="529,3,Slide 3,3"/>
              <a:extLst>
                <a:ext uri="{FF2B5EF4-FFF2-40B4-BE49-F238E27FC236}">
                  <a16:creationId xmlns:a16="http://schemas.microsoft.com/office/drawing/2014/main" id="{6E9C42CC-6FC5-4B71-8824-BB13139309A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66215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57" action="ppaction://hlinksldjump" tooltip="513,4,Slide 4,4"/>
              <a:extLst>
                <a:ext uri="{FF2B5EF4-FFF2-40B4-BE49-F238E27FC236}">
                  <a16:creationId xmlns:a16="http://schemas.microsoft.com/office/drawing/2014/main" id="{F91B23FE-B3B9-47CB-947E-10314F01A72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3203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hlinkClick r:id="rId58" action="ppaction://hlinksldjump"/>
              <a:extLst>
                <a:ext uri="{FF2B5EF4-FFF2-40B4-BE49-F238E27FC236}">
                  <a16:creationId xmlns:a16="http://schemas.microsoft.com/office/drawing/2014/main" id="{ED5AA1C4-67A6-4482-BB16-C3A8126AE43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38941" y="6299200"/>
              <a:ext cx="3049868" cy="153888"/>
            </a:xfrm>
            <a:prstGeom prst="rect">
              <a:avLst/>
            </a:prstGeom>
            <a:pattFill prst="pct5">
              <a:fgClr>
                <a:srgbClr val="DCE6F2">
                  <a:alpha val="50000"/>
                </a:srgbClr>
              </a:fgClr>
              <a:bgClr>
                <a:srgbClr val="DCE6F2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558ED5">
                      <a:alpha val="50000"/>
                    </a:srgbClr>
                  </a:solidFill>
                  <a:latin typeface="Arial" panose="020B0604020202020204" pitchFamily="34" charset="0"/>
                </a:rPr>
                <a:t>Background and Literature Review</a:t>
              </a:r>
            </a:p>
          </p:txBody>
        </p:sp>
        <p:sp>
          <p:nvSpPr>
            <p:cNvPr id="93" name="Oval 92">
              <a:hlinkClick r:id="rId58" action="ppaction://hlinksldjump"/>
              <a:extLst>
                <a:ext uri="{FF2B5EF4-FFF2-40B4-BE49-F238E27FC236}">
                  <a16:creationId xmlns:a16="http://schemas.microsoft.com/office/drawing/2014/main" id="{A505C789-9A7F-4C2C-931F-41024BF2920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12178" y="6578600"/>
              <a:ext cx="63500" cy="63500"/>
            </a:xfrm>
            <a:prstGeom prst="ellipse">
              <a:avLst/>
            </a:prstGeom>
            <a:solidFill>
              <a:srgbClr val="C6D9F1">
                <a:alpha val="75000"/>
              </a:srgbClr>
            </a:solidFill>
            <a:ln w="0" cap="sq" cmpd="dbl" algn="ctr">
              <a:solidFill>
                <a:srgbClr val="C6D9F1">
                  <a:alpha val="7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59" action="ppaction://hlinksldjump"/>
              <a:extLst>
                <a:ext uri="{FF2B5EF4-FFF2-40B4-BE49-F238E27FC236}">
                  <a16:creationId xmlns:a16="http://schemas.microsoft.com/office/drawing/2014/main" id="{D849FC0C-DA62-414A-9334-1172F06188B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11716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60" action="ppaction://hlinksldjump"/>
              <a:extLst>
                <a:ext uri="{FF2B5EF4-FFF2-40B4-BE49-F238E27FC236}">
                  <a16:creationId xmlns:a16="http://schemas.microsoft.com/office/drawing/2014/main" id="{F5168B68-2C25-49E9-A3A1-CC74F73364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42215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61" action="ppaction://hlinksldjump"/>
              <a:extLst>
                <a:ext uri="{FF2B5EF4-FFF2-40B4-BE49-F238E27FC236}">
                  <a16:creationId xmlns:a16="http://schemas.microsoft.com/office/drawing/2014/main" id="{F7C653AD-7EC6-49B6-902C-7FCB55DA46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72713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62" action="ppaction://hlinksldjump" tooltip="486,9,Slide 9,9"/>
              <a:extLst>
                <a:ext uri="{FF2B5EF4-FFF2-40B4-BE49-F238E27FC236}">
                  <a16:creationId xmlns:a16="http://schemas.microsoft.com/office/drawing/2014/main" id="{6A1C188C-AB04-4A12-A351-96B11589A50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3212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63" action="ppaction://hlinksldjump" tooltip="525,10,Slide 10,10"/>
              <a:extLst>
                <a:ext uri="{FF2B5EF4-FFF2-40B4-BE49-F238E27FC236}">
                  <a16:creationId xmlns:a16="http://schemas.microsoft.com/office/drawing/2014/main" id="{C127F010-BE5E-4D02-B7B9-1466EF7B6E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3711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64" action="ppaction://hlinksldjump" tooltip="532,11,Slide 11,11"/>
              <a:extLst>
                <a:ext uri="{FF2B5EF4-FFF2-40B4-BE49-F238E27FC236}">
                  <a16:creationId xmlns:a16="http://schemas.microsoft.com/office/drawing/2014/main" id="{ADC92088-07F7-4539-B08B-1C498A7F08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64209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65" action="ppaction://hlinksldjump" tooltip="526,12,Slide 12,12"/>
              <a:extLst>
                <a:ext uri="{FF2B5EF4-FFF2-40B4-BE49-F238E27FC236}">
                  <a16:creationId xmlns:a16="http://schemas.microsoft.com/office/drawing/2014/main" id="{7F4B3C9C-C432-4C45-9DFF-8D7AE00971F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4708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66" action="ppaction://hlinksldjump" tooltip="531,13,Slide 13,13"/>
              <a:extLst>
                <a:ext uri="{FF2B5EF4-FFF2-40B4-BE49-F238E27FC236}">
                  <a16:creationId xmlns:a16="http://schemas.microsoft.com/office/drawing/2014/main" id="{75C0D087-46A1-4853-B2B2-06694F0B51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2520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43621E76-591A-4BE8-A37E-ADBE1E95575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715809" y="6299200"/>
              <a:ext cx="1990912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Managerial Context</a:t>
              </a:r>
            </a:p>
          </p:txBody>
        </p:sp>
        <p:sp>
          <p:nvSpPr>
            <p:cNvPr id="103" name="Oval 102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FC91C4C3-6F3B-41F0-BC45-43114E4471F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96847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68" action="ppaction://hlinksldjump" tooltip="490,15,Slide 15,15"/>
              <a:extLst>
                <a:ext uri="{FF2B5EF4-FFF2-40B4-BE49-F238E27FC236}">
                  <a16:creationId xmlns:a16="http://schemas.microsoft.com/office/drawing/2014/main" id="{F6C30CE5-D5E2-46EA-91DF-E70A250059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25289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69" action="ppaction://hlinksldjump" tooltip="441,16,Slide 16,16"/>
              <a:extLst>
                <a:ext uri="{FF2B5EF4-FFF2-40B4-BE49-F238E27FC236}">
                  <a16:creationId xmlns:a16="http://schemas.microsoft.com/office/drawing/2014/main" id="{11B7553A-D74F-4535-9A79-7C195A09D1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373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70" action="ppaction://hlinksldjump" tooltip="530,17,Slide 17,17"/>
              <a:extLst>
                <a:ext uri="{FF2B5EF4-FFF2-40B4-BE49-F238E27FC236}">
                  <a16:creationId xmlns:a16="http://schemas.microsoft.com/office/drawing/2014/main" id="{95A702B8-43D4-4530-8317-0ABC2CF6B2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2172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71" action="ppaction://hlinksldjump" tooltip="471,18,Slide 18,18"/>
              <a:extLst>
                <a:ext uri="{FF2B5EF4-FFF2-40B4-BE49-F238E27FC236}">
                  <a16:creationId xmlns:a16="http://schemas.microsoft.com/office/drawing/2014/main" id="{EB1C894A-97C1-43F8-A2AC-765767BEFE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0613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70" action="ppaction://hlinksldjump" tooltip="473,19,Slide 19,19"/>
              <a:extLst>
                <a:ext uri="{FF2B5EF4-FFF2-40B4-BE49-F238E27FC236}">
                  <a16:creationId xmlns:a16="http://schemas.microsoft.com/office/drawing/2014/main" id="{434F6FFA-FE0F-49AD-A9F7-D7ADFC9CB4E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9055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05CDD1B1-9E78-4CEF-B1B1-BC8FD719B6A3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833721" y="6299200"/>
              <a:ext cx="163792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110" name="Oval 109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4128E382-A3EE-4E08-A71A-50533437DDB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749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73" action="ppaction://hlinksldjump" tooltip="417,21,Slide 21,21"/>
              <a:extLst>
                <a:ext uri="{FF2B5EF4-FFF2-40B4-BE49-F238E27FC236}">
                  <a16:creationId xmlns:a16="http://schemas.microsoft.com/office/drawing/2014/main" id="{6F0F65D7-25C1-4FFA-B107-B08A022F6E5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3479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74" action="ppaction://hlinksldjump" tooltip="522,22,Slide 22,22"/>
              <a:extLst>
                <a:ext uri="{FF2B5EF4-FFF2-40B4-BE49-F238E27FC236}">
                  <a16:creationId xmlns:a16="http://schemas.microsoft.com/office/drawing/2014/main" id="{F705EB39-1336-47C2-B151-865B5C497D4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62093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75" action="ppaction://hlinksldjump" tooltip="523,23,Slide 23,23"/>
              <a:extLst>
                <a:ext uri="{FF2B5EF4-FFF2-40B4-BE49-F238E27FC236}">
                  <a16:creationId xmlns:a16="http://schemas.microsoft.com/office/drawing/2014/main" id="{5D66FD1D-CDFD-4D3D-94D1-387624D8530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89392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71" action="ppaction://hlinksldjump" tooltip="496,24,Slide 24,24"/>
              <a:extLst>
                <a:ext uri="{FF2B5EF4-FFF2-40B4-BE49-F238E27FC236}">
                  <a16:creationId xmlns:a16="http://schemas.microsoft.com/office/drawing/2014/main" id="{BEF43858-CF9F-4DD5-A2CE-AC72242AFDB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16690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74BC468C-28E5-41CF-94EF-4C98CEF8C072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8598647" y="6299200"/>
              <a:ext cx="2343897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Results</a:t>
              </a:r>
            </a:p>
          </p:txBody>
        </p:sp>
        <p:sp>
          <p:nvSpPr>
            <p:cNvPr id="116" name="Oval 115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3AE9E549-D718-4F70-BF67-F3F60394AA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85988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77" action="ppaction://hlinksldjump" tooltip="501,26,Slide 26,26"/>
              <a:extLst>
                <a:ext uri="{FF2B5EF4-FFF2-40B4-BE49-F238E27FC236}">
                  <a16:creationId xmlns:a16="http://schemas.microsoft.com/office/drawing/2014/main" id="{D330E879-15B3-4B56-A456-FF5BEF1EC7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1528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78" action="ppaction://hlinksldjump" tooltip="500,27,Slide 27,27"/>
              <a:extLst>
                <a:ext uri="{FF2B5EF4-FFF2-40B4-BE49-F238E27FC236}">
                  <a16:creationId xmlns:a16="http://schemas.microsoft.com/office/drawing/2014/main" id="{2FDE83AD-9209-47DC-A1B1-F4A4EF10324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4458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73" action="ppaction://hlinksldjump" tooltip="497,28,Slide 28,28"/>
              <a:extLst>
                <a:ext uri="{FF2B5EF4-FFF2-40B4-BE49-F238E27FC236}">
                  <a16:creationId xmlns:a16="http://schemas.microsoft.com/office/drawing/2014/main" id="{38F167D2-BBF6-488D-AE78-21182E362BD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7388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74" action="ppaction://hlinksldjump" tooltip="527,29,Slide 29,29"/>
              <a:extLst>
                <a:ext uri="{FF2B5EF4-FFF2-40B4-BE49-F238E27FC236}">
                  <a16:creationId xmlns:a16="http://schemas.microsoft.com/office/drawing/2014/main" id="{8EFA1EC3-39B4-42B0-B85B-92AD6D93EB4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03183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79" action="ppaction://hlinksldjump" tooltip="528,30,Slide 30,30"/>
              <a:extLst>
                <a:ext uri="{FF2B5EF4-FFF2-40B4-BE49-F238E27FC236}">
                  <a16:creationId xmlns:a16="http://schemas.microsoft.com/office/drawing/2014/main" id="{F24F8895-C0DE-430F-90D4-928B8811A5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324820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80" action="ppaction://hlinksldjump" tooltip="503,31,Slide 31,31"/>
              <a:extLst>
                <a:ext uri="{FF2B5EF4-FFF2-40B4-BE49-F238E27FC236}">
                  <a16:creationId xmlns:a16="http://schemas.microsoft.com/office/drawing/2014/main" id="{99F066D1-779C-42D1-AFE2-1444090B08E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06178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F7A6CBF6-3E19-4520-B635-ADFFA9194E51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11069544" y="6299200"/>
              <a:ext cx="93195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124" name="Oval 123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9990DCF3-C842-433E-928A-665276545CC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127078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77" action="ppaction://hlinksldjump" tooltip="438,33,Slide 33,33"/>
              <a:extLst>
                <a:ext uri="{FF2B5EF4-FFF2-40B4-BE49-F238E27FC236}">
                  <a16:creationId xmlns:a16="http://schemas.microsoft.com/office/drawing/2014/main" id="{7CA385DC-F8F3-4B2E-A915-8D0DC1AD81F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15037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78" action="ppaction://hlinksldjump" tooltip="533,34,Slide 34,34"/>
              <a:extLst>
                <a:ext uri="{FF2B5EF4-FFF2-40B4-BE49-F238E27FC236}">
                  <a16:creationId xmlns:a16="http://schemas.microsoft.com/office/drawing/2014/main" id="{61B1392F-9C30-4D96-B56C-D31EE8B0C8F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73676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333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Lab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CEF34-8051-46DA-9757-8708379B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9" y="1126316"/>
            <a:ext cx="8429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Background and Literature Revie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8510</TotalTime>
  <Words>1485</Words>
  <Application>Microsoft Office PowerPoint</Application>
  <PresentationFormat>Widescreen</PresentationFormat>
  <Paragraphs>220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</vt:lpstr>
      <vt:lpstr>6.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251</cp:revision>
  <cp:lastPrinted>2019-07-22T15:55:49Z</cp:lastPrinted>
  <dcterms:created xsi:type="dcterms:W3CDTF">2017-12-17T16:55:41Z</dcterms:created>
  <dcterms:modified xsi:type="dcterms:W3CDTF">2022-04-15T15:17:38Z</dcterms:modified>
</cp:coreProperties>
</file>